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exend SemiBold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exend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Lexend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Lexend-bold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SemiBold-bold.fntdata"/><Relationship Id="rId14" Type="http://schemas.openxmlformats.org/officeDocument/2006/relationships/slide" Target="slides/slide9.xml"/><Relationship Id="rId36" Type="http://schemas.openxmlformats.org/officeDocument/2006/relationships/font" Target="fonts/Lexend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olecular_descriptor#cite_note-1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56d68171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56d68171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5b374455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5b374455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5b374455f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5b374455f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2F3335"/>
                </a:solidFill>
              </a:rPr>
              <a:t>This was defined by Todeschini and Consonni as:</a:t>
            </a:r>
            <a:endParaRPr sz="1050">
              <a:solidFill>
                <a:srgbClr val="2F333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2F3335"/>
                </a:solidFill>
              </a:rPr>
              <a:t>"</a:t>
            </a:r>
            <a:r>
              <a:rPr i="1" lang="fr" sz="1050">
                <a:solidFill>
                  <a:srgbClr val="2F3335"/>
                </a:solidFill>
              </a:rPr>
              <a:t>The molecular descriptor is the final result of a logic and mathematical procedure which transforms chemical information encoded within a symbolic representation of a molecule into a useful number or the result of some standardized experiment.</a:t>
            </a:r>
            <a:r>
              <a:rPr lang="fr" sz="1050">
                <a:solidFill>
                  <a:srgbClr val="2F3335"/>
                </a:solidFill>
              </a:rPr>
              <a:t>"</a:t>
            </a:r>
            <a:r>
              <a:rPr baseline="30000" lang="fr" sz="1400">
                <a:solidFill>
                  <a:srgbClr val="3D65B6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 sz="1500">
              <a:solidFill>
                <a:srgbClr val="393D4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b374455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5b374455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5b374455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5b374455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5b374455f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5b374455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CDAD7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5db1a6f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5db1a6f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https://chem.libretexts.org/Courses/Intercollegiate_Courses/Cheminformatics/06%3A_Molecular_Similarity/6.01%3A_Molecular_Descriptors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5b374455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5b374455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CB6"/>
              </a:solidFill>
              <a:highlight>
                <a:srgbClr val="4E545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5b374455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5b374455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T = Nc / (Na + Nb - Nc)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where: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  Na is the number of elements in set А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</a:rPr>
              <a:t>  Nb is the number of elements in set B</a:t>
            </a:r>
            <a:endParaRPr sz="1200">
              <a:solidFill>
                <a:schemeClr val="dk1"/>
              </a:solidFill>
            </a:endParaRPr>
          </a:p>
          <a:p>
            <a:pPr indent="0" lvl="0" marL="50800" marR="50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  Nc is the number of elements that are shared in A and B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b374455f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5b374455f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5b374455f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5b374455f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56d681717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56d681717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5b374455f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5b374455f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5db1a6f0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5db1a6f0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5b374455f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75b374455f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5b374455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5b374455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5b374455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5b374455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5b374455f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5b374455f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5b374455f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5b374455f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Avantages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Les molécules sont facilement encodées sous forme de simples chaînes de texte.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Elles sont relativement faciles à comprendre par les humains.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Les méthodes NLP peuvent être appliquées aux molécules (data dépendent représentation).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Inconvénients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La même molécule est représentée par de nombreuses chaînes SMILES différentes. Absence d'invariance par rapport à l'ordre des atomes ! Bien que les SMILES canoniques contournent quelque peu ce problème en choisissant un ordre spécifique.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    - Des atomes proches dans le graphe peuvent être éloignés dans une chaîne SMILES : les dépendances à courte portée peuvent être transformées en dépendances à longue portée.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5b374455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5b374455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5b374455f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5b374455f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5b374455f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5b374455f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5b374455f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5b374455f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équations de schrodinger = description </a:t>
            </a:r>
            <a:r>
              <a:rPr lang="fr" sz="1000">
                <a:solidFill>
                  <a:srgbClr val="040C28"/>
                </a:solidFill>
              </a:rPr>
              <a:t>de l'évolution dans le temps d'une particule massive non relativiste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5b374455f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5b374455f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5b374455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5b374455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CB6"/>
              </a:solidFill>
              <a:highlight>
                <a:srgbClr val="4E545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b374455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5b374455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5b374455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5b374455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Empreinte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SMILES (Simplified molecular Input Line Entry Specification)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Potentiels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Graphe pondéré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Matrice de Coulomb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Ensemble de liaisons ou de fragments atomiques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Géométrie en 3D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fr"/>
              <a:t>Densité électronique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5b374455f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5b374455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5db1a6f0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5db1a6f0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cc8d6933d8a4e6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cc8d6933d8a4e6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1.jpg"/><Relationship Id="rId8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hyperlink" Target="http://mlss.ii.uam.es/mlss2018/speakers.html" TargetMode="External"/><Relationship Id="rId7" Type="http://schemas.openxmlformats.org/officeDocument/2006/relationships/hyperlink" Target="https://jmhl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" name="Google Shape;58;p13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Machine Learning pour les molécules</a:t>
            </a:r>
            <a:endParaRPr sz="5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Florent Jakubowski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Descriptor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Descriptors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3388" y="1027437"/>
            <a:ext cx="6257225" cy="36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Fingerprint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Fingerprint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250" y="1042975"/>
            <a:ext cx="6689499" cy="35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488" y="1017725"/>
            <a:ext cx="6551025" cy="366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875" y="1307288"/>
            <a:ext cx="6330375" cy="2617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 of fingerprint designs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 b="32331" l="0" r="0" t="0"/>
          <a:stretch/>
        </p:blipFill>
        <p:spPr>
          <a:xfrm>
            <a:off x="345900" y="1069825"/>
            <a:ext cx="5252874" cy="203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9000" y="935850"/>
            <a:ext cx="2980724" cy="29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5709225" y="4034425"/>
            <a:ext cx="29478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Molécule ou région d'une molécule dont l'activité biologique possède un effet thérapeutique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Similarity of molecular fingerprint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925" y="934250"/>
            <a:ext cx="7128151" cy="380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Pros and cons of fingerprint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Advantages: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Very fast to compute and widely available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Produce good predict performance in practice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Easy to interpret: features represent the presence of substructures.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Disadvantages: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generated features are handcrafted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They are not smooth: similar fragments may map to different bits.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SMILES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Sommaire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Roles of Machine Learning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representations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Fingerprints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descriptors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Open source softwares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approach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 representation : Graph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arenR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Graph Neural Network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Basic guidelines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311700" y="1266325"/>
            <a:ext cx="85206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Hydrogens are implicit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Parentheses indicate branches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Each atom is connected to the previous atom in the sequence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Digits are used to label beginning and end of a cycle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Single bonds are implicit, = for double anad # for triple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8" name="Google Shape;25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More detailed b</a:t>
            </a: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asic guidelines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311700" y="1266325"/>
            <a:ext cx="8520600" cy="3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Atoms of chemical elements are represented by chemical symbols in capital letter, hydrogen is usually ignored.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Bonds :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single bonds are not displayed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double '='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triple '#'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○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quadruple '$' symbol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Atoms that are bonded must stand nearby. Ring structures are written by breaking each ring at an arbitrary point (although some choices will lead to a more legible SMILES than others) to make a 'straight non-ring' structure (as if it wasn't a ring) and adding numerical ring closure labels to show connectivity between non-adjacent atoms.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Aromacity is commonly illustrated by writing the constituent B, C, N, O, P and S atoms in lower-case forms b, c, n, o, p and s, respectively.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side chains representation of atomic groups branches are used.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617925"/>
            <a:ext cx="8717995" cy="39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76" name="Google Shape;2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Example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313" y="1017725"/>
            <a:ext cx="6955379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5">
            <a:alphaModFix/>
          </a:blip>
          <a:srcRect b="6323" l="0" r="0" t="0"/>
          <a:stretch/>
        </p:blipFill>
        <p:spPr>
          <a:xfrm>
            <a:off x="968675" y="0"/>
            <a:ext cx="7275225" cy="47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Neural networks and SMILES string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13" y="1017725"/>
            <a:ext cx="5636976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7" name="Google Shape;30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Pros and cons of SMILES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5">
            <a:alphaModFix/>
          </a:blip>
          <a:srcRect b="7839" l="0" r="0" t="5535"/>
          <a:stretch/>
        </p:blipFill>
        <p:spPr>
          <a:xfrm>
            <a:off x="714075" y="1015950"/>
            <a:ext cx="7920075" cy="35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7" name="Google Shape;3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Data formats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8" name="Google Shape;3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SMILES files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Chemical file formats (like mol, pdb, ... formats)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Open source softwares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000" y="1175225"/>
            <a:ext cx="4000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600" y="2861425"/>
            <a:ext cx="1674418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6669" y="2722025"/>
            <a:ext cx="2018739" cy="19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4250" y="1121100"/>
            <a:ext cx="3295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5095800" y="4714225"/>
            <a:ext cx="16854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openbabel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1" name="Google Shape;3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Machine learning approach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5025"/>
            <a:ext cx="9144000" cy="235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and motivations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650" y="886825"/>
            <a:ext cx="6040700" cy="38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126" y="902625"/>
            <a:ext cx="5417751" cy="33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2"/>
          <p:cNvSpPr txBox="1"/>
          <p:nvPr/>
        </p:nvSpPr>
        <p:spPr>
          <a:xfrm>
            <a:off x="2620125" y="3617575"/>
            <a:ext cx="3632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Molecules representations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fr">
                <a:solidFill>
                  <a:schemeClr val="lt1"/>
                </a:solidFill>
              </a:rPr>
              <a:t>Generating molecules for drug discovery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and motivations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9639"/>
            <a:ext cx="9144000" cy="4275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role of Machine Learning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00" y="958125"/>
            <a:ext cx="6480050" cy="373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1955900" y="4576075"/>
            <a:ext cx="54189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chemeClr val="dk1"/>
                </a:solidFill>
              </a:rPr>
              <a:t>source : </a:t>
            </a:r>
            <a:r>
              <a:rPr b="1" lang="fr" sz="9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http://mlss.ii.uam.es/mlss2018/speakers.html</a:t>
            </a:r>
            <a:r>
              <a:rPr b="1" lang="fr" sz="900">
                <a:solidFill>
                  <a:srgbClr val="EF6C00"/>
                </a:solidFill>
              </a:rPr>
              <a:t> (</a:t>
            </a:r>
            <a:r>
              <a:rPr lang="fr" sz="900">
                <a:solidFill>
                  <a:srgbClr val="498AB8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José Miguel Hernández-Lobato</a:t>
            </a:r>
            <a:r>
              <a:rPr b="1" lang="fr" sz="900">
                <a:solidFill>
                  <a:srgbClr val="EF6C00"/>
                </a:solidFill>
              </a:rPr>
              <a:t>)</a:t>
            </a:r>
            <a:endParaRPr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400" y="534325"/>
            <a:ext cx="6312350" cy="41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 levels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" y="996225"/>
            <a:ext cx="7862924" cy="35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Molecules representation levels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875" y="977825"/>
            <a:ext cx="7580250" cy="3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2D molecule representation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650" y="1072775"/>
            <a:ext cx="4678700" cy="34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